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BDC54FC-71E0-0E74-EFE8-DBEF48255EB6}" name="Alexander Pinheiro" initials="AP" userId="Alexander Pinheiro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3D2AA-8D1E-D153-E3D3-780ACF8FE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CDB84C-BD47-E3C8-9178-10AD71E1B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3D0240-F175-0469-A982-D7ACE01B3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31DA2-9681-4FB0-8F63-B77FA97F5F4F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618106-0DBC-1F6C-7327-167C128A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7CBC22-33B4-4BFF-BC7A-CCA106B3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4F9C-6511-40DC-B3CC-46914476B3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2515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034AC-223D-8E39-CEDC-0306E0EF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88ADF83-4463-47C5-720C-28A5C9206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53CE94-999E-C941-EF63-F6ABAD031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31DA2-9681-4FB0-8F63-B77FA97F5F4F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EB5AD6-C7BE-70C2-1E93-2A6DB197B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430E00-4788-0E35-8A8E-D93772441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4F9C-6511-40DC-B3CC-46914476B3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4015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186AE58-D524-F1B4-C5A9-A81E5D1D84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90FBA0-E2F0-CDA7-8300-9A7DC87DC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F31CEE-D6E8-4BC5-DE57-9428F8312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31DA2-9681-4FB0-8F63-B77FA97F5F4F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702911-19FC-FEE0-0EDF-DEB0189AE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421EAE-87AD-574D-29B8-F97EA86DB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4F9C-6511-40DC-B3CC-46914476B3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2213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29570-C76C-5124-BBD2-B161C19B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A11AAE-ECC4-37EE-7052-CC8F4E512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73E106-2C69-95C6-E303-241DCD67D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31DA2-9681-4FB0-8F63-B77FA97F5F4F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B24F87-B20A-4BBA-0930-372361306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1A6675-E6A2-D02D-B7EA-9E9047946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4F9C-6511-40DC-B3CC-46914476B3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2688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85DE2-8756-9E45-845C-5F3383780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EBA6BC-6F22-AAC6-AC2C-07210231E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06FC6A-80DC-BFBB-C53B-75216CCBD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31DA2-9681-4FB0-8F63-B77FA97F5F4F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5A8CA1-E2B1-3CF8-3700-B40515711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6FF3CF-AAB4-DC03-BBE3-75E83A3D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4F9C-6511-40DC-B3CC-46914476B3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174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68BFD-3823-CD24-B65B-FF9740F82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85BA08-1A47-529A-74FA-72F9C0E667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45CA405-544C-A9D0-6E2C-7BE9034ED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48A6459-C34A-1895-6007-39246C9A3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31DA2-9681-4FB0-8F63-B77FA97F5F4F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F4E355-3A9F-1BC7-0C7A-AF0F193F0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EC6C629-37B3-2139-631F-E1502D0D0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4F9C-6511-40DC-B3CC-46914476B3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41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E29CD-9691-BB48-A752-CFD3D8765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7F22-B2F1-D2D0-BD8E-0C5554094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A2B8943-B6E8-F4B0-F674-A7259D0FB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BDEBDBB-C4E9-4E5A-A667-3BE4B8D668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C2026EF-6709-BD4D-1ACB-79FC09087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92B6BE6-7D12-D90C-DCAF-58F24D94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31DA2-9681-4FB0-8F63-B77FA97F5F4F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2A41558-BCAA-1AAF-4C23-DC89198E9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3537BFE-5F8B-0617-67A4-D107FA89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4F9C-6511-40DC-B3CC-46914476B3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225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33050-1DE5-B1B4-B91A-2974B1BC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BB66572-CBD5-7141-789F-B479AFC35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31DA2-9681-4FB0-8F63-B77FA97F5F4F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1B57AC2-1B1E-FC84-0003-71B1C54EB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D6D03FC-BF0F-3E17-5A7A-242F613D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4F9C-6511-40DC-B3CC-46914476B3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309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6D7723E-02EE-E47C-126E-CE87716FB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31DA2-9681-4FB0-8F63-B77FA97F5F4F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46191CE-F3E7-F9A6-3AB6-7CC1CCA4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B1E1F7-30F7-4C70-6B9C-8EC2D555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4F9C-6511-40DC-B3CC-46914476B3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391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A5C538-7FE5-D0D1-25EF-DCD4234C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17B0EC-FD4D-64BA-3F13-A90D1BC62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DA35A30-D19B-5D96-2B80-6CB9608E4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A37749C-03EA-49D7-EB5F-546A7B43C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31DA2-9681-4FB0-8F63-B77FA97F5F4F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0F0AEF9-F30A-0EB7-2873-FDF602A58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F5D265A-8B82-BF4C-DF88-82768B50D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4F9C-6511-40DC-B3CC-46914476B3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28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BD8C27-B1E5-DAAB-8119-8DADE9819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B90E7FF-45D1-B7B6-C006-10D059DFC7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38F647A-722F-7C05-742F-4292584FF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8C9390-2C0D-80A6-FE45-A2862FE8A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31DA2-9681-4FB0-8F63-B77FA97F5F4F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AF8773-024A-A1D6-1F67-05152CEBF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29BC9D6-42B3-993D-5393-CDEE36D9D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4F9C-6511-40DC-B3CC-46914476B3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8823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47AE7B8-92EE-447F-3FF8-4C21C3C36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048E7-2AAC-5ED6-6CB2-43A5E4D7E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099AA7-3E26-031A-0ECC-08AD3BEB2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631DA2-9681-4FB0-8F63-B77FA97F5F4F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8C1BAC-F9A3-F95E-9B5B-3F444D1530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90C9A8-B6EF-A55B-A264-8160A5826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D34F9C-6511-40DC-B3CC-46914476B3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911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2FC7916E-8C97-7FAB-4287-1FCDAF24B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902B26F-4CAF-24CF-88E2-585B602A86EC}"/>
              </a:ext>
            </a:extLst>
          </p:cNvPr>
          <p:cNvSpPr/>
          <p:nvPr/>
        </p:nvSpPr>
        <p:spPr>
          <a:xfrm>
            <a:off x="2492542" y="1142999"/>
            <a:ext cx="7310112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8EB2F2-5898-ED1F-2235-ECA373EB2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4691" y="532658"/>
            <a:ext cx="7662617" cy="2135083"/>
          </a:xfrm>
        </p:spPr>
        <p:txBody>
          <a:bodyPr anchor="ctr"/>
          <a:lstStyle/>
          <a:p>
            <a:r>
              <a:rPr lang="pt-BR" dirty="0"/>
              <a:t>Introdução ao </a:t>
            </a:r>
            <a:r>
              <a:rPr lang="pt-BR" dirty="0" err="1"/>
              <a:t>pyGame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B7D0223-96FD-C87B-C6B5-0900B7D6E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02238"/>
            <a:ext cx="5899484" cy="1655762"/>
          </a:xfrm>
        </p:spPr>
        <p:txBody>
          <a:bodyPr/>
          <a:lstStyle/>
          <a:p>
            <a:pPr algn="l"/>
            <a:r>
              <a:rPr lang="pt-BR" dirty="0"/>
              <a:t>Do </a:t>
            </a:r>
            <a:r>
              <a:rPr lang="pt-BR" dirty="0" err="1"/>
              <a:t>ínicio</a:t>
            </a:r>
            <a:r>
              <a:rPr lang="pt-BR" dirty="0"/>
              <a:t> do Python ao desenvolvimento de jogos em </a:t>
            </a:r>
            <a:r>
              <a:rPr lang="pt-BR" dirty="0" err="1"/>
              <a:t>Pygame</a:t>
            </a:r>
            <a:r>
              <a:rPr lang="pt-BR" dirty="0"/>
              <a:t>.</a:t>
            </a:r>
          </a:p>
        </p:txBody>
      </p:sp>
      <p:pic>
        <p:nvPicPr>
          <p:cNvPr id="7" name="Imagem 6" descr="Logotipo&#10;&#10;Descrição gerada automaticamente com confiança média">
            <a:extLst>
              <a:ext uri="{FF2B5EF4-FFF2-40B4-BE49-F238E27FC236}">
                <a16:creationId xmlns:a16="http://schemas.microsoft.com/office/drawing/2014/main" id="{7B1A6C2B-F11A-57FD-6523-92B39FD7E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14" y="4883228"/>
            <a:ext cx="4758340" cy="13351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C8321D5-117B-8CE0-7268-D990E493C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741" y="4722917"/>
            <a:ext cx="1655763" cy="165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6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10F8ED2-0B55-1E17-109D-5D347DA1D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99C5232-514F-42CF-D574-1BBE4790CC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8200" y="681037"/>
            <a:ext cx="10515599" cy="549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9579CD-6587-A521-6C32-7D938D00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083" y="1071314"/>
            <a:ext cx="9923836" cy="754311"/>
          </a:xfrm>
        </p:spPr>
        <p:txBody>
          <a:bodyPr/>
          <a:lstStyle/>
          <a:p>
            <a:pPr algn="ctr"/>
            <a:r>
              <a:rPr lang="pt-BR" dirty="0"/>
              <a:t>COLISÃO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E4CEF73-C928-6327-E976-E887B8D4D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308" y="2725714"/>
            <a:ext cx="5644610" cy="754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5A78432-07A6-0CF9-5567-7A7B7E3C2D6B}"/>
              </a:ext>
            </a:extLst>
          </p:cNvPr>
          <p:cNvSpPr txBox="1"/>
          <p:nvPr/>
        </p:nvSpPr>
        <p:spPr>
          <a:xfrm>
            <a:off x="3273694" y="1750356"/>
            <a:ext cx="564461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O jogador não pode atravessar paredes, muito menos o chão.</a:t>
            </a:r>
          </a:p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1106044-E0F5-AF4B-1709-685F283521DC}"/>
              </a:ext>
            </a:extLst>
          </p:cNvPr>
          <p:cNvSpPr/>
          <p:nvPr/>
        </p:nvSpPr>
        <p:spPr>
          <a:xfrm>
            <a:off x="1890854" y="4206437"/>
            <a:ext cx="750265" cy="1119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BD50003-A98F-153E-FE5D-A8DBF8B2E55D}"/>
              </a:ext>
            </a:extLst>
          </p:cNvPr>
          <p:cNvSpPr/>
          <p:nvPr/>
        </p:nvSpPr>
        <p:spPr>
          <a:xfrm>
            <a:off x="9015204" y="2863196"/>
            <a:ext cx="1285942" cy="24628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Arma de fogo em fundo escuro&#10;&#10;Descrição gerada automaticamente com confiança baixa">
            <a:extLst>
              <a:ext uri="{FF2B5EF4-FFF2-40B4-BE49-F238E27FC236}">
                <a16:creationId xmlns:a16="http://schemas.microsoft.com/office/drawing/2014/main" id="{6582DEDC-2A89-955D-2227-8BCC3D415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704" y="2818036"/>
            <a:ext cx="19050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4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0.52291 -0.007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46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1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10F8ED2-0B55-1E17-109D-5D347DA1D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99C5232-514F-42CF-D574-1BBE4790CC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8200" y="681037"/>
            <a:ext cx="10515599" cy="549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E4CEF73-C928-6327-E976-E887B8D4D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308" y="2725714"/>
            <a:ext cx="5644610" cy="754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6BFCEDB-5D68-04EF-9E96-6A4495DC1A6E}"/>
              </a:ext>
            </a:extLst>
          </p:cNvPr>
          <p:cNvSpPr txBox="1"/>
          <p:nvPr/>
        </p:nvSpPr>
        <p:spPr>
          <a:xfrm>
            <a:off x="1782771" y="1871763"/>
            <a:ext cx="4050292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Verifica se o </a:t>
            </a:r>
            <a:r>
              <a:rPr lang="pt-B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rect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está </a:t>
            </a: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sobrepondo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(colidindo com) </a:t>
            </a: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outro </a:t>
            </a:r>
            <a:r>
              <a:rPr lang="pt-B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rect</a:t>
            </a:r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Retorna </a:t>
            </a:r>
            <a:r>
              <a:rPr lang="pt-B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, caso haja colisão com o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rect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indicado, e </a:t>
            </a: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, caso contrário.</a:t>
            </a:r>
          </a:p>
          <a:p>
            <a:pPr algn="ctr"/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50B0C63-C15D-39CE-338A-8B4EAB9388BD}"/>
              </a:ext>
            </a:extLst>
          </p:cNvPr>
          <p:cNvSpPr/>
          <p:nvPr/>
        </p:nvSpPr>
        <p:spPr>
          <a:xfrm>
            <a:off x="1782771" y="1376123"/>
            <a:ext cx="4050292" cy="3102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pygame.Rect.colliderect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rectTestarColisao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)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9DA4B93-D960-FB37-7B50-592C49BEEEAF}"/>
              </a:ext>
            </a:extLst>
          </p:cNvPr>
          <p:cNvSpPr/>
          <p:nvPr/>
        </p:nvSpPr>
        <p:spPr>
          <a:xfrm>
            <a:off x="1782771" y="3328646"/>
            <a:ext cx="4050292" cy="11907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blocoRect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=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pygame.Rect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(200,200,200,200)</a:t>
            </a:r>
          </a:p>
          <a:p>
            <a:endParaRPr lang="pt-BR" sz="1000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if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jogadorRect.colliderect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blocoRect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) ==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True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:</a:t>
            </a:r>
          </a:p>
          <a:p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jogadorCor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= (0, 0, 255)</a:t>
            </a:r>
          </a:p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else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:</a:t>
            </a:r>
          </a:p>
          <a:p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jogadorCor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= (200, 105, 255)</a:t>
            </a:r>
          </a:p>
        </p:txBody>
      </p:sp>
      <p:pic>
        <p:nvPicPr>
          <p:cNvPr id="16" name="projeto pygame 2024-04-15 15-37-57">
            <a:hlinkClick r:id="" action="ppaction://media"/>
            <a:extLst>
              <a:ext uri="{FF2B5EF4-FFF2-40B4-BE49-F238E27FC236}">
                <a16:creationId xmlns:a16="http://schemas.microsoft.com/office/drawing/2014/main" id="{14CE2126-B53F-B913-47CE-5590BD907B8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1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13803" y="1349371"/>
            <a:ext cx="4159256" cy="41592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21BC6643-DC70-BE58-1A9E-A74ADEE7CA9D}"/>
              </a:ext>
            </a:extLst>
          </p:cNvPr>
          <p:cNvSpPr txBox="1"/>
          <p:nvPr/>
        </p:nvSpPr>
        <p:spPr>
          <a:xfrm>
            <a:off x="1782771" y="4746167"/>
            <a:ext cx="405029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Verifica se o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rect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do jogador está colidindo com o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rect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do bloco. Caso esteja, altera a cor do jogador para vermelho, senão, lilás.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433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10F8ED2-0B55-1E17-109D-5D347DA1D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99C5232-514F-42CF-D574-1BBE4790CC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8200" y="681037"/>
            <a:ext cx="10515599" cy="549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E4CEF73-C928-6327-E976-E887B8D4D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308" y="2725714"/>
            <a:ext cx="5644610" cy="754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4D1059-8E20-5735-1E3D-36D5E3C71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083" y="1071314"/>
            <a:ext cx="9923836" cy="754311"/>
          </a:xfrm>
        </p:spPr>
        <p:txBody>
          <a:bodyPr/>
          <a:lstStyle/>
          <a:p>
            <a:pPr algn="ctr"/>
            <a:r>
              <a:rPr lang="pt-BR" dirty="0"/>
              <a:t>SIMULAR SÓLIDO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9E52FCA-1C02-4022-5676-5B2A49DF9017}"/>
              </a:ext>
            </a:extLst>
          </p:cNvPr>
          <p:cNvSpPr txBox="1"/>
          <p:nvPr/>
        </p:nvSpPr>
        <p:spPr>
          <a:xfrm>
            <a:off x="1652142" y="2044677"/>
            <a:ext cx="405029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Para que o jogador não possa atravessar sólidos, precisamos restringir seu movimento ao colidir com uma face de um retângulo.</a:t>
            </a:r>
          </a:p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801E3FB-732B-54D4-752F-C0707C0B26AA}"/>
              </a:ext>
            </a:extLst>
          </p:cNvPr>
          <p:cNvSpPr/>
          <p:nvPr/>
        </p:nvSpPr>
        <p:spPr>
          <a:xfrm>
            <a:off x="1652142" y="3102869"/>
            <a:ext cx="4050292" cy="11907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class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Jogador:</a:t>
            </a:r>
          </a:p>
          <a:p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      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def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__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init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__():</a:t>
            </a:r>
          </a:p>
          <a:p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- código anterior</a:t>
            </a:r>
          </a:p>
          <a:p>
            <a:b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</a:b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self.velocidade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= 10</a:t>
            </a:r>
          </a:p>
          <a:p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self.movimento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= [0, 0]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8FC9CDC-DE50-4BA0-15C4-BA112DDB77C5}"/>
              </a:ext>
            </a:extLst>
          </p:cNvPr>
          <p:cNvSpPr txBox="1"/>
          <p:nvPr/>
        </p:nvSpPr>
        <p:spPr>
          <a:xfrm>
            <a:off x="1652142" y="4447858"/>
            <a:ext cx="4050292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Para simular o sólido, o código de movimentação do jogador será atualizado.</a:t>
            </a:r>
          </a:p>
          <a:p>
            <a:pPr algn="just"/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Agora, o jogador terá uma variável </a:t>
            </a: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movimento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, que armazena a velocidade atual em cada eixo.</a:t>
            </a:r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A7C99D5-3C6B-2D33-0F1C-E42A3B03C7BB}"/>
              </a:ext>
            </a:extLst>
          </p:cNvPr>
          <p:cNvSpPr txBox="1"/>
          <p:nvPr/>
        </p:nvSpPr>
        <p:spPr>
          <a:xfrm>
            <a:off x="6479507" y="2804653"/>
            <a:ext cx="405029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movimento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E955D9B-D55F-F96F-6ED5-5050DDA027AA}"/>
              </a:ext>
            </a:extLst>
          </p:cNvPr>
          <p:cNvSpPr txBox="1"/>
          <p:nvPr/>
        </p:nvSpPr>
        <p:spPr>
          <a:xfrm>
            <a:off x="7290505" y="3173314"/>
            <a:ext cx="24179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[ X </a:t>
            </a:r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4000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Y ]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6A193EF-FCB7-BBBF-3707-475B884F8515}"/>
              </a:ext>
            </a:extLst>
          </p:cNvPr>
          <p:cNvSpPr txBox="1"/>
          <p:nvPr/>
        </p:nvSpPr>
        <p:spPr>
          <a:xfrm>
            <a:off x="6436756" y="3897273"/>
            <a:ext cx="1954437" cy="16682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velocidade atual no eixo 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Casa 0 da lista movimento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movimento[0]</a:t>
            </a:r>
            <a:endParaRPr lang="pt-BR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7AEA962-076C-282A-650A-09A8A2C67196}"/>
              </a:ext>
            </a:extLst>
          </p:cNvPr>
          <p:cNvCxnSpPr>
            <a:cxnSpLocks/>
          </p:cNvCxnSpPr>
          <p:nvPr/>
        </p:nvCxnSpPr>
        <p:spPr>
          <a:xfrm>
            <a:off x="8518057" y="3957268"/>
            <a:ext cx="0" cy="16082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76D2B16-C760-5D3A-4D49-0FD1C5400089}"/>
              </a:ext>
            </a:extLst>
          </p:cNvPr>
          <p:cNvSpPr txBox="1"/>
          <p:nvPr/>
        </p:nvSpPr>
        <p:spPr>
          <a:xfrm>
            <a:off x="8644922" y="3881307"/>
            <a:ext cx="1954437" cy="16682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velocidade atual no eixo 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Casa 1 da lista movimento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movimento[1]</a:t>
            </a:r>
            <a:endParaRPr lang="pt-BR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67CB7DE-A902-2A37-7B6F-805411B7A16B}"/>
              </a:ext>
            </a:extLst>
          </p:cNvPr>
          <p:cNvSpPr txBox="1"/>
          <p:nvPr/>
        </p:nvSpPr>
        <p:spPr>
          <a:xfrm>
            <a:off x="6549067" y="2032576"/>
            <a:ext cx="4050292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velocidade,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é a velocidade em que o jogador se moverá em um eixo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6529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10F8ED2-0B55-1E17-109D-5D347DA1D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99C5232-514F-42CF-D574-1BBE4790CC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8200" y="681037"/>
            <a:ext cx="10515599" cy="549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E4CEF73-C928-6327-E976-E887B8D4D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308" y="2725714"/>
            <a:ext cx="5644610" cy="754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rojeto pygame 2024-04-15 16-23-04">
            <a:hlinkClick r:id="" action="ppaction://media"/>
            <a:extLst>
              <a:ext uri="{FF2B5EF4-FFF2-40B4-BE49-F238E27FC236}">
                <a16:creationId xmlns:a16="http://schemas.microsoft.com/office/drawing/2014/main" id="{3F81E6EA-D45C-A872-2A6D-0AF2DD5347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5123" y="1352108"/>
            <a:ext cx="4140000" cy="3105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F806BA2-EF2B-8BB6-5C79-5F11E92E2E0A}"/>
              </a:ext>
            </a:extLst>
          </p:cNvPr>
          <p:cNvSpPr/>
          <p:nvPr/>
        </p:nvSpPr>
        <p:spPr>
          <a:xfrm>
            <a:off x="6496585" y="1352108"/>
            <a:ext cx="4050292" cy="41537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teclas =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pygame.key.get_pressed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()</a:t>
            </a:r>
          </a:p>
          <a:p>
            <a:endParaRPr lang="pt-BR" sz="1000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if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teclas[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pygame.k_RIGHT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] ==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True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:</a:t>
            </a:r>
          </a:p>
          <a:p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self.movimento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[0] = velocidade</a:t>
            </a:r>
          </a:p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elif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teclas[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pygame.k_LEFT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] ==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True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:</a:t>
            </a:r>
          </a:p>
          <a:p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self.movimento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[0] = -velocidade</a:t>
            </a:r>
          </a:p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else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:</a:t>
            </a:r>
          </a:p>
          <a:p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self.movimento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[0] = 0</a:t>
            </a:r>
          </a:p>
          <a:p>
            <a:endParaRPr lang="pt-BR" sz="1000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self.rect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 +=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self.movimento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[0]</a:t>
            </a:r>
          </a:p>
          <a:p>
            <a:endParaRPr lang="pt-BR" sz="1000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if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teclas[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pygame.k_DOWN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] ==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True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:</a:t>
            </a:r>
          </a:p>
          <a:p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self.movimento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[1] = velocidade</a:t>
            </a:r>
          </a:p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elif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teclas[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pygame.k_UP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] ==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True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:</a:t>
            </a:r>
          </a:p>
          <a:p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self.movimento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[1] = -velocidade</a:t>
            </a:r>
          </a:p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else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:</a:t>
            </a:r>
          </a:p>
          <a:p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self.movimento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[1] = 0</a:t>
            </a:r>
          </a:p>
          <a:p>
            <a:endParaRPr lang="pt-BR" sz="1000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self.rect.y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+=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self.movimento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[1]</a:t>
            </a:r>
          </a:p>
          <a:p>
            <a:endParaRPr lang="pt-BR" sz="1000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07BF320-6311-37E6-2B0D-F9372C2AB68E}"/>
              </a:ext>
            </a:extLst>
          </p:cNvPr>
          <p:cNvSpPr txBox="1"/>
          <p:nvPr/>
        </p:nvSpPr>
        <p:spPr>
          <a:xfrm>
            <a:off x="1639371" y="4767228"/>
            <a:ext cx="4050292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Ao invés de alterar </a:t>
            </a: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diretamente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rect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, ao verificar uma tecla, </a:t>
            </a: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alteramos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movimento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, e logo em seguida </a:t>
            </a: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aplicamos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ao </a:t>
            </a:r>
            <a:r>
              <a:rPr lang="pt-B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rect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72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10F8ED2-0B55-1E17-109D-5D347DA1D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99C5232-514F-42CF-D574-1BBE4790CC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8200" y="681037"/>
            <a:ext cx="10515599" cy="549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E4CEF73-C928-6327-E976-E887B8D4D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308" y="2725714"/>
            <a:ext cx="5644610" cy="754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F806BA2-EF2B-8BB6-5C79-5F11E92E2E0A}"/>
              </a:ext>
            </a:extLst>
          </p:cNvPr>
          <p:cNvSpPr/>
          <p:nvPr/>
        </p:nvSpPr>
        <p:spPr>
          <a:xfrm>
            <a:off x="1608092" y="3563555"/>
            <a:ext cx="4050292" cy="21738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blocoRect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=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pygame.Rect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(200,200,200,200)</a:t>
            </a:r>
          </a:p>
          <a:p>
            <a:endParaRPr lang="pt-BR" sz="1000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if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jogadorRect.colliderect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blocoRect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) ==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True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:</a:t>
            </a:r>
          </a:p>
          <a:p>
            <a:pPr lvl="1"/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jogadorCor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= (0, 0, 255)</a:t>
            </a:r>
          </a:p>
          <a:p>
            <a:endParaRPr lang="pt-BR" sz="1000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     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if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movimento[0] &gt; 0:</a:t>
            </a:r>
          </a:p>
          <a:p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jogadorRect.right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=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bloco.left</a:t>
            </a:r>
            <a:endParaRPr lang="pt-BR" sz="1000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     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elif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movimento[0] &lt; 0:</a:t>
            </a:r>
          </a:p>
          <a:p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jogadorRect.left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=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bloco.right</a:t>
            </a:r>
            <a:endParaRPr lang="pt-BR" sz="1000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	</a:t>
            </a:r>
          </a:p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else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:</a:t>
            </a:r>
          </a:p>
          <a:p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     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jogadorCor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= (200, 105, 255)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07BF320-6311-37E6-2B0D-F9372C2AB68E}"/>
              </a:ext>
            </a:extLst>
          </p:cNvPr>
          <p:cNvSpPr txBox="1"/>
          <p:nvPr/>
        </p:nvSpPr>
        <p:spPr>
          <a:xfrm>
            <a:off x="1608092" y="1128173"/>
            <a:ext cx="40502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O computador não sabe o que é “colidir com a direita”, “colidir com o chão” ou algo do tipo...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D5D9558-24E5-64BA-5343-D0C05FFA9ACE}"/>
              </a:ext>
            </a:extLst>
          </p:cNvPr>
          <p:cNvSpPr txBox="1"/>
          <p:nvPr/>
        </p:nvSpPr>
        <p:spPr>
          <a:xfrm>
            <a:off x="1608092" y="1701560"/>
            <a:ext cx="4050292" cy="16004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Se o jogador </a:t>
            </a: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colidiu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com um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rect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, e estava indo para a </a:t>
            </a: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direita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(movimento: [0, 10],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colliderect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algn="just"/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Podemos então considerar que: o lado direito do jogador colidiu com o lado esquerdo de um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rect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rojeto pygame 2024-04-15 16-45-12">
            <a:hlinkClick r:id="" action="ppaction://media"/>
            <a:extLst>
              <a:ext uri="{FF2B5EF4-FFF2-40B4-BE49-F238E27FC236}">
                <a16:creationId xmlns:a16="http://schemas.microsoft.com/office/drawing/2014/main" id="{AE70A51C-D59E-CB75-C7F7-653104E1105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9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96584" y="1173214"/>
            <a:ext cx="4140000" cy="3105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27C0AEA-808C-D74F-1EB0-3F1188253113}"/>
              </a:ext>
            </a:extLst>
          </p:cNvPr>
          <p:cNvSpPr txBox="1"/>
          <p:nvPr/>
        </p:nvSpPr>
        <p:spPr>
          <a:xfrm>
            <a:off x="6496584" y="4319368"/>
            <a:ext cx="4140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De uma maneira muito semelhante, lidamos com a colisão no eixo Y.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95F389A-403C-C125-D90B-42F37F31C6AC}"/>
              </a:ext>
            </a:extLst>
          </p:cNvPr>
          <p:cNvSpPr/>
          <p:nvPr/>
        </p:nvSpPr>
        <p:spPr>
          <a:xfrm>
            <a:off x="6586292" y="4842589"/>
            <a:ext cx="4050292" cy="84219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     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if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movimento[1] &gt; 0:</a:t>
            </a:r>
          </a:p>
          <a:p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jogadorRect.down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=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bloco.top</a:t>
            </a:r>
            <a:endParaRPr lang="pt-BR" sz="1000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     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elif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movimento[1] &lt; 0:</a:t>
            </a:r>
          </a:p>
          <a:p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jogadorRect.top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=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bloco.down</a:t>
            </a:r>
            <a:endParaRPr lang="pt-BR" sz="1000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pt-BR" sz="1000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036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10F8ED2-0B55-1E17-109D-5D347DA1D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99C5232-514F-42CF-D574-1BBE4790CC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8200" y="681037"/>
            <a:ext cx="10515599" cy="549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 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CAC199-1D2F-2211-A4AF-89385AFFF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964" y="3929994"/>
            <a:ext cx="4365152" cy="1310386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Baixe o instalador oficial do Python a partir do </a:t>
            </a:r>
            <a:r>
              <a:rPr lang="pt-BR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site oficial</a:t>
            </a:r>
            <a:endParaRPr lang="pt-BR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Execute o instalador e siga suas instruções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Certifique-se de marcar a opção “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Python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PATH”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Verifique se a instalação foi bem sucedida pelo prompt de comando com o seguinte comando:</a:t>
            </a:r>
            <a:endParaRPr lang="pt-BR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E4CEF73-C928-6327-E976-E887B8D4D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308" y="2725714"/>
            <a:ext cx="5644610" cy="754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5A78432-07A6-0CF9-5567-7A7B7E3C2D6B}"/>
              </a:ext>
            </a:extLst>
          </p:cNvPr>
          <p:cNvSpPr txBox="1"/>
          <p:nvPr/>
        </p:nvSpPr>
        <p:spPr>
          <a:xfrm>
            <a:off x="1436953" y="1121347"/>
            <a:ext cx="46660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COMO TER O PYGAME NO MEU PC????????????????????????????????????????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10A68E9-E81B-AC03-5173-CFABD4164D6E}"/>
              </a:ext>
            </a:extLst>
          </p:cNvPr>
          <p:cNvSpPr/>
          <p:nvPr/>
        </p:nvSpPr>
        <p:spPr>
          <a:xfrm>
            <a:off x="1744824" y="5338325"/>
            <a:ext cx="4050292" cy="3102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  <a:effectLst>
            <a:outerShdw blurRad="127000" dist="38100" dir="5400000" sx="80000" sy="8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python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--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version</a:t>
            </a:r>
            <a:endParaRPr lang="pt-BR" sz="1000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C8EFC089-2E90-CACD-20F4-869121EE9325}"/>
              </a:ext>
            </a:extLst>
          </p:cNvPr>
          <p:cNvSpPr txBox="1">
            <a:spLocks/>
          </p:cNvSpPr>
          <p:nvPr/>
        </p:nvSpPr>
        <p:spPr>
          <a:xfrm>
            <a:off x="6654244" y="1625294"/>
            <a:ext cx="4365152" cy="91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PIP é o gerenciador de pacotes do Python</a:t>
            </a: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Capaz de instalar / desinstalar pacotes como o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Instale o PIP através do seguinte comando: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CDCD7C3-5D9D-E9ED-803C-6728EE5778F0}"/>
              </a:ext>
            </a:extLst>
          </p:cNvPr>
          <p:cNvSpPr txBox="1"/>
          <p:nvPr/>
        </p:nvSpPr>
        <p:spPr>
          <a:xfrm>
            <a:off x="6353361" y="1158017"/>
            <a:ext cx="466603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2. Instalação do PIP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78ADE15D-A504-1C26-7E9F-6ECBFC9BE3F5}"/>
              </a:ext>
            </a:extLst>
          </p:cNvPr>
          <p:cNvSpPr/>
          <p:nvPr/>
        </p:nvSpPr>
        <p:spPr>
          <a:xfrm>
            <a:off x="6969104" y="2520445"/>
            <a:ext cx="4050292" cy="3102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  <a:effectLst>
            <a:outerShdw blurRad="127000" dist="38100" dir="5400000" sx="80000" sy="8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python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–m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ensurepip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--upgrade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CFB6BEDC-981E-10F3-DF36-029FD74148EF}"/>
              </a:ext>
            </a:extLst>
          </p:cNvPr>
          <p:cNvSpPr txBox="1">
            <a:spLocks/>
          </p:cNvSpPr>
          <p:nvPr/>
        </p:nvSpPr>
        <p:spPr>
          <a:xfrm>
            <a:off x="6657354" y="2934694"/>
            <a:ext cx="4365152" cy="29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Verifique a instalação do PIP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C5E2542-DF37-6B37-A9D4-309589E5AAF3}"/>
              </a:ext>
            </a:extLst>
          </p:cNvPr>
          <p:cNvSpPr/>
          <p:nvPr/>
        </p:nvSpPr>
        <p:spPr>
          <a:xfrm>
            <a:off x="6972214" y="3260674"/>
            <a:ext cx="4050292" cy="3102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  <a:effectLst>
            <a:outerShdw blurRad="127000" dist="38100" dir="5400000" sx="80000" sy="8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pip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--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version</a:t>
            </a:r>
            <a:endParaRPr lang="pt-BR" sz="1000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9C506B07-5073-141D-A79F-A5AC466099DD}"/>
              </a:ext>
            </a:extLst>
          </p:cNvPr>
          <p:cNvSpPr txBox="1">
            <a:spLocks/>
          </p:cNvSpPr>
          <p:nvPr/>
        </p:nvSpPr>
        <p:spPr>
          <a:xfrm>
            <a:off x="6657355" y="4272116"/>
            <a:ext cx="4365152" cy="29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Instale o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através do seguinte comando: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28C8CA8-5B83-4FD0-93AF-198D303E08F4}"/>
              </a:ext>
            </a:extLst>
          </p:cNvPr>
          <p:cNvSpPr txBox="1"/>
          <p:nvPr/>
        </p:nvSpPr>
        <p:spPr>
          <a:xfrm>
            <a:off x="6356472" y="3804839"/>
            <a:ext cx="466603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3. Instalação do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21AB5023-2769-B5B3-F2CF-1EC440F46DCE}"/>
              </a:ext>
            </a:extLst>
          </p:cNvPr>
          <p:cNvSpPr/>
          <p:nvPr/>
        </p:nvSpPr>
        <p:spPr>
          <a:xfrm>
            <a:off x="6972215" y="4598096"/>
            <a:ext cx="4050292" cy="3102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  <a:effectLst>
            <a:outerShdw blurRad="127000" dist="38100" dir="5400000" sx="80000" sy="8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python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–m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pip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-U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install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pygame</a:t>
            </a:r>
            <a:endParaRPr lang="pt-BR" sz="1000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1" name="Espaço Reservado para Conteúdo 2">
            <a:extLst>
              <a:ext uri="{FF2B5EF4-FFF2-40B4-BE49-F238E27FC236}">
                <a16:creationId xmlns:a16="http://schemas.microsoft.com/office/drawing/2014/main" id="{8F0D85E6-BBD6-9356-8F85-B19710AF4909}"/>
              </a:ext>
            </a:extLst>
          </p:cNvPr>
          <p:cNvSpPr txBox="1">
            <a:spLocks/>
          </p:cNvSpPr>
          <p:nvPr/>
        </p:nvSpPr>
        <p:spPr>
          <a:xfrm>
            <a:off x="6660465" y="5012345"/>
            <a:ext cx="4365152" cy="29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Verifique a instalação do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C75B0959-A0BC-9EF5-4BCA-9096D94F6A0F}"/>
              </a:ext>
            </a:extLst>
          </p:cNvPr>
          <p:cNvSpPr/>
          <p:nvPr/>
        </p:nvSpPr>
        <p:spPr>
          <a:xfrm>
            <a:off x="6975325" y="5338325"/>
            <a:ext cx="4050292" cy="3102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  <a:effectLst>
            <a:outerShdw blurRad="127000" dist="38100" dir="5400000" sx="80000" sy="8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python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–m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pygame.examples.aliens</a:t>
            </a:r>
            <a:endParaRPr lang="pt-BR" sz="1000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C516A44-1D5B-D3F1-AB26-633D857233AD}"/>
              </a:ext>
            </a:extLst>
          </p:cNvPr>
          <p:cNvSpPr txBox="1"/>
          <p:nvPr/>
        </p:nvSpPr>
        <p:spPr>
          <a:xfrm>
            <a:off x="1281481" y="3475153"/>
            <a:ext cx="466603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1. Instalação do Python</a:t>
            </a:r>
          </a:p>
        </p:txBody>
      </p:sp>
    </p:spTree>
    <p:extLst>
      <p:ext uri="{BB962C8B-B14F-4D97-AF65-F5344CB8AC3E}">
        <p14:creationId xmlns:p14="http://schemas.microsoft.com/office/powerpoint/2010/main" val="297786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10F8ED2-0B55-1E17-109D-5D347DA1D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99C5232-514F-42CF-D574-1BBE4790CC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8200" y="681037"/>
            <a:ext cx="10515599" cy="549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9579CD-6587-A521-6C32-7D938D00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083" y="1071314"/>
            <a:ext cx="9923836" cy="754311"/>
          </a:xfrm>
        </p:spPr>
        <p:txBody>
          <a:bodyPr/>
          <a:lstStyle/>
          <a:p>
            <a:pPr algn="ctr"/>
            <a:r>
              <a:rPr lang="pt-BR" dirty="0"/>
              <a:t>PROGRAMAÇÃO ORIENTADA A OBJETOS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CAC199-1D2F-2211-A4AF-89385AFFF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083" y="2471957"/>
            <a:ext cx="4666037" cy="3151009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Baseado na ideia de "objetos" que representam entidades do mundo real.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Organização do código em Objetos</a:t>
            </a:r>
            <a:endParaRPr lang="pt-BR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E4CEF73-C928-6327-E976-E887B8D4D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308" y="2725714"/>
            <a:ext cx="5644610" cy="754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5A78432-07A6-0CF9-5567-7A7B7E3C2D6B}"/>
              </a:ext>
            </a:extLst>
          </p:cNvPr>
          <p:cNvSpPr txBox="1"/>
          <p:nvPr/>
        </p:nvSpPr>
        <p:spPr>
          <a:xfrm>
            <a:off x="1139084" y="1825626"/>
            <a:ext cx="466603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/>
              <a:t>O que é POO?</a:t>
            </a:r>
          </a:p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D352D79-D388-04D4-51F8-E993FE73C153}"/>
              </a:ext>
            </a:extLst>
          </p:cNvPr>
          <p:cNvSpPr txBox="1"/>
          <p:nvPr/>
        </p:nvSpPr>
        <p:spPr>
          <a:xfrm>
            <a:off x="6386879" y="1825625"/>
            <a:ext cx="437515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/>
              <a:t>Para que serve?</a:t>
            </a:r>
          </a:p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2AEFD31-E6A4-4B69-9D45-6F9CDC49A163}"/>
              </a:ext>
            </a:extLst>
          </p:cNvPr>
          <p:cNvSpPr txBox="1"/>
          <p:nvPr/>
        </p:nvSpPr>
        <p:spPr>
          <a:xfrm>
            <a:off x="6386882" y="2471956"/>
            <a:ext cx="46660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Facilita a modelagem de problemas complexos através da criação de objetos e suas interações.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Promove reutilização de código através de conceitos como herança e polimorfismo.</a:t>
            </a:r>
            <a:endParaRPr lang="pt-BR" alt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Melhora a manutenção do código, permitindo modificações em partes específicas do sistema sem afetar o todo.</a:t>
            </a:r>
          </a:p>
          <a:p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945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10F8ED2-0B55-1E17-109D-5D347DA1D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99C5232-514F-42CF-D574-1BBE4790CC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8200" y="681037"/>
            <a:ext cx="10515599" cy="549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9579CD-6587-A521-6C32-7D938D00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083" y="1071314"/>
            <a:ext cx="9923836" cy="754311"/>
          </a:xfrm>
        </p:spPr>
        <p:txBody>
          <a:bodyPr/>
          <a:lstStyle/>
          <a:p>
            <a:pPr algn="ctr"/>
            <a:r>
              <a:rPr lang="pt-BR" dirty="0"/>
              <a:t>RECTS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CAC199-1D2F-2211-A4AF-89385AFFF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3822" y="3509520"/>
            <a:ext cx="4050286" cy="1111042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Utilizado para representar o retângulo do jogador.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Detecta colisões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Utilizado para a movimentação do jogador</a:t>
            </a:r>
            <a:endParaRPr lang="pt-BR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E4CEF73-C928-6327-E976-E887B8D4D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308" y="2725714"/>
            <a:ext cx="5644610" cy="754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5A78432-07A6-0CF9-5567-7A7B7E3C2D6B}"/>
              </a:ext>
            </a:extLst>
          </p:cNvPr>
          <p:cNvSpPr txBox="1"/>
          <p:nvPr/>
        </p:nvSpPr>
        <p:spPr>
          <a:xfrm>
            <a:off x="2021962" y="2063317"/>
            <a:ext cx="4050292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Um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rect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é um retângulo próprio do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, utilizado para manipular áreas retangulares</a:t>
            </a:r>
          </a:p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1106044-E0F5-AF4B-1709-685F283521DC}"/>
              </a:ext>
            </a:extLst>
          </p:cNvPr>
          <p:cNvSpPr/>
          <p:nvPr/>
        </p:nvSpPr>
        <p:spPr>
          <a:xfrm>
            <a:off x="7959670" y="2368208"/>
            <a:ext cx="1641987" cy="24504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9C653163-BAB5-CA0B-D3AF-FA207489281E}"/>
              </a:ext>
            </a:extLst>
          </p:cNvPr>
          <p:cNvSpPr/>
          <p:nvPr/>
        </p:nvSpPr>
        <p:spPr>
          <a:xfrm>
            <a:off x="9830596" y="2363844"/>
            <a:ext cx="568381" cy="243110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have Direita 6">
            <a:extLst>
              <a:ext uri="{FF2B5EF4-FFF2-40B4-BE49-F238E27FC236}">
                <a16:creationId xmlns:a16="http://schemas.microsoft.com/office/drawing/2014/main" id="{7233BEF8-70FC-226B-F420-67BA228D05F5}"/>
              </a:ext>
            </a:extLst>
          </p:cNvPr>
          <p:cNvSpPr/>
          <p:nvPr/>
        </p:nvSpPr>
        <p:spPr>
          <a:xfrm rot="5400000">
            <a:off x="8565923" y="4389326"/>
            <a:ext cx="429479" cy="164198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09CF858-D7F4-C69F-56C1-2A55299F76A5}"/>
              </a:ext>
            </a:extLst>
          </p:cNvPr>
          <p:cNvSpPr txBox="1"/>
          <p:nvPr/>
        </p:nvSpPr>
        <p:spPr>
          <a:xfrm>
            <a:off x="10315437" y="3394732"/>
            <a:ext cx="1002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altura</a:t>
            </a:r>
          </a:p>
          <a:p>
            <a:pPr algn="ctr"/>
            <a:r>
              <a:rPr lang="pt-BR" dirty="0"/>
              <a:t>(</a:t>
            </a:r>
            <a:r>
              <a:rPr lang="pt-BR" dirty="0" err="1"/>
              <a:t>height</a:t>
            </a:r>
            <a:r>
              <a:rPr lang="pt-BR" dirty="0"/>
              <a:t>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7F18C0A-05B7-67E2-7BAF-744A37E18FDE}"/>
              </a:ext>
            </a:extLst>
          </p:cNvPr>
          <p:cNvSpPr txBox="1"/>
          <p:nvPr/>
        </p:nvSpPr>
        <p:spPr>
          <a:xfrm>
            <a:off x="8264468" y="5417354"/>
            <a:ext cx="1032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largura</a:t>
            </a:r>
          </a:p>
          <a:p>
            <a:pPr algn="ctr"/>
            <a:r>
              <a:rPr lang="pt-BR" dirty="0"/>
              <a:t>(</a:t>
            </a:r>
            <a:r>
              <a:rPr lang="pt-BR" dirty="0" err="1"/>
              <a:t>width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4091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10F8ED2-0B55-1E17-109D-5D347DA1D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99C5232-514F-42CF-D574-1BBE4790CC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8200" y="681037"/>
            <a:ext cx="10515599" cy="549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E4CEF73-C928-6327-E976-E887B8D4D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308" y="2725714"/>
            <a:ext cx="5644610" cy="754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ADD1370-2C18-53F1-3FDE-F8059977D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940" y="1241122"/>
            <a:ext cx="4663978" cy="4375755"/>
          </a:xfrm>
          <a:prstGeom prst="rect">
            <a:avLst/>
          </a:prstGeom>
          <a:effectLst>
            <a:outerShdw blurRad="63500" sx="102000" sy="102000" algn="ctr" rotWithShape="0">
              <a:schemeClr val="tx2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6A7203D-9D58-6361-2FD2-E1797FB8865C}"/>
              </a:ext>
            </a:extLst>
          </p:cNvPr>
          <p:cNvSpPr txBox="1"/>
          <p:nvPr/>
        </p:nvSpPr>
        <p:spPr>
          <a:xfrm>
            <a:off x="1368015" y="1474617"/>
            <a:ext cx="4050292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Se refere a posição X do lado esquerdo do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rect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. Distância entre o lado esquerdo do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rect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até a borda esquerda da tela.</a:t>
            </a:r>
          </a:p>
          <a:p>
            <a:pPr algn="just"/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Se refere a posição Y do lado superior do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rect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. Distância entre o topo do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rect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até a borda superior da tela.</a:t>
            </a:r>
          </a:p>
          <a:p>
            <a:pPr algn="just"/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Se refere à largura do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rect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Se refere à altura do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rect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CA2FC87B-5DCF-91AB-51AD-318FB2B94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16" y="961080"/>
            <a:ext cx="4192724" cy="754311"/>
          </a:xfrm>
        </p:spPr>
        <p:txBody>
          <a:bodyPr>
            <a:normAutofit/>
          </a:bodyPr>
          <a:lstStyle/>
          <a:p>
            <a:pPr algn="ctr"/>
            <a:r>
              <a:rPr lang="pt-BR" sz="2000" b="1" dirty="0"/>
              <a:t>ATRIBUTOS ESSENCIAIS DOS RECTS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2DD9774-B998-AA6B-30F2-F9C388C3CCA5}"/>
              </a:ext>
            </a:extLst>
          </p:cNvPr>
          <p:cNvSpPr/>
          <p:nvPr/>
        </p:nvSpPr>
        <p:spPr>
          <a:xfrm>
            <a:off x="1368016" y="5306634"/>
            <a:ext cx="4050292" cy="3102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  <a:effectLst>
            <a:outerShdw blurRad="127000" dist="38100" dir="5400000" sx="80000" sy="8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jogadorRect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=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pygame.Rect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(2, -2, 2, 3)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0A30CEFC-E0C8-27CE-D8C0-A057E36C31D0}"/>
              </a:ext>
            </a:extLst>
          </p:cNvPr>
          <p:cNvSpPr/>
          <p:nvPr/>
        </p:nvSpPr>
        <p:spPr>
          <a:xfrm>
            <a:off x="8142551" y="2978416"/>
            <a:ext cx="1159946" cy="17764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have Direita 21">
            <a:extLst>
              <a:ext uri="{FF2B5EF4-FFF2-40B4-BE49-F238E27FC236}">
                <a16:creationId xmlns:a16="http://schemas.microsoft.com/office/drawing/2014/main" id="{3E5A0D07-ABA2-C158-2305-4A00D7EC8FCF}"/>
              </a:ext>
            </a:extLst>
          </p:cNvPr>
          <p:cNvSpPr/>
          <p:nvPr/>
        </p:nvSpPr>
        <p:spPr>
          <a:xfrm>
            <a:off x="9468601" y="2978416"/>
            <a:ext cx="297192" cy="177646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Chave Direita 22">
            <a:extLst>
              <a:ext uri="{FF2B5EF4-FFF2-40B4-BE49-F238E27FC236}">
                <a16:creationId xmlns:a16="http://schemas.microsoft.com/office/drawing/2014/main" id="{B68159B4-D57D-C9AE-E5DA-DD36D277E7B8}"/>
              </a:ext>
            </a:extLst>
          </p:cNvPr>
          <p:cNvSpPr/>
          <p:nvPr/>
        </p:nvSpPr>
        <p:spPr>
          <a:xfrm rot="5400000">
            <a:off x="8565506" y="4428544"/>
            <a:ext cx="314032" cy="11599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001D8D2-1AEA-9401-3777-0B55A5CE71A0}"/>
              </a:ext>
            </a:extLst>
          </p:cNvPr>
          <p:cNvSpPr txBox="1"/>
          <p:nvPr/>
        </p:nvSpPr>
        <p:spPr>
          <a:xfrm>
            <a:off x="7454316" y="5166506"/>
            <a:ext cx="2536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Largura = 2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32EDAE3-643F-F8EB-218C-E136D7129A05}"/>
              </a:ext>
            </a:extLst>
          </p:cNvPr>
          <p:cNvSpPr txBox="1"/>
          <p:nvPr/>
        </p:nvSpPr>
        <p:spPr>
          <a:xfrm>
            <a:off x="9236488" y="3685629"/>
            <a:ext cx="2536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Altura = 3</a:t>
            </a: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D74CC7DB-3DED-4660-493A-9D7DAB0D0D4B}"/>
              </a:ext>
            </a:extLst>
          </p:cNvPr>
          <p:cNvCxnSpPr>
            <a:cxnSpLocks/>
          </p:cNvCxnSpPr>
          <p:nvPr/>
        </p:nvCxnSpPr>
        <p:spPr>
          <a:xfrm flipV="1">
            <a:off x="8142549" y="2328672"/>
            <a:ext cx="0" cy="64974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03A0695-BDDD-288B-B81C-C02D0253B9B0}"/>
              </a:ext>
            </a:extLst>
          </p:cNvPr>
          <p:cNvSpPr txBox="1"/>
          <p:nvPr/>
        </p:nvSpPr>
        <p:spPr>
          <a:xfrm>
            <a:off x="8226510" y="2355909"/>
            <a:ext cx="995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Top = 2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B9F88EF-E023-5B4D-A526-7C9B4CB19B13}"/>
              </a:ext>
            </a:extLst>
          </p:cNvPr>
          <p:cNvSpPr txBox="1"/>
          <p:nvPr/>
        </p:nvSpPr>
        <p:spPr>
          <a:xfrm>
            <a:off x="6337269" y="3059667"/>
            <a:ext cx="2536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 err="1"/>
              <a:t>Left</a:t>
            </a:r>
            <a:r>
              <a:rPr lang="pt-BR" dirty="0"/>
              <a:t> = 2</a:t>
            </a:r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E419D44D-657A-1985-E65A-3797363A6DFA}"/>
              </a:ext>
            </a:extLst>
          </p:cNvPr>
          <p:cNvCxnSpPr>
            <a:cxnSpLocks/>
          </p:cNvCxnSpPr>
          <p:nvPr/>
        </p:nvCxnSpPr>
        <p:spPr>
          <a:xfrm flipH="1">
            <a:off x="7205472" y="2978416"/>
            <a:ext cx="937077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65CBF8E-9A7B-DE72-241E-4A28E979CCBA}"/>
              </a:ext>
            </a:extLst>
          </p:cNvPr>
          <p:cNvSpPr/>
          <p:nvPr/>
        </p:nvSpPr>
        <p:spPr>
          <a:xfrm>
            <a:off x="1368015" y="4640362"/>
            <a:ext cx="4050292" cy="3102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  <a:effectLst>
            <a:outerShdw blurRad="127000" dist="38100" dir="5400000" sx="80000" sy="8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jogadorRect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=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pygame.Rect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left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, top,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width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,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height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2111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10F8ED2-0B55-1E17-109D-5D347DA1D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99C5232-514F-42CF-D574-1BBE4790CC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8200" y="681037"/>
            <a:ext cx="10515599" cy="549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9579CD-6587-A521-6C32-7D938D00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083" y="1071314"/>
            <a:ext cx="9923836" cy="754311"/>
          </a:xfrm>
        </p:spPr>
        <p:txBody>
          <a:bodyPr/>
          <a:lstStyle/>
          <a:p>
            <a:pPr algn="ctr"/>
            <a:r>
              <a:rPr lang="pt-BR" dirty="0"/>
              <a:t>DESENHANDO RECTS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E4CEF73-C928-6327-E976-E887B8D4D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308" y="2725714"/>
            <a:ext cx="5644610" cy="754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65CBF8E-9A7B-DE72-241E-4A28E979CCBA}"/>
              </a:ext>
            </a:extLst>
          </p:cNvPr>
          <p:cNvSpPr/>
          <p:nvPr/>
        </p:nvSpPr>
        <p:spPr>
          <a:xfrm>
            <a:off x="1743831" y="2650760"/>
            <a:ext cx="4050292" cy="3102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pygame.draw.rect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(tela,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jogadorRectCor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,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jogadorRect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A3FC98C-1B97-E00C-4593-21F4BE61B07C}"/>
              </a:ext>
            </a:extLst>
          </p:cNvPr>
          <p:cNvSpPr txBox="1"/>
          <p:nvPr/>
        </p:nvSpPr>
        <p:spPr>
          <a:xfrm>
            <a:off x="3776133" y="3251131"/>
            <a:ext cx="2017990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Desenha na </a:t>
            </a: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tela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, com a </a:t>
            </a: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jogadorRectCor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, o </a:t>
            </a:r>
            <a:r>
              <a:rPr lang="pt-B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rect</a:t>
            </a: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 do jogador.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D1A139-5243-39F5-BA5C-B1AE425EDBB8}"/>
              </a:ext>
            </a:extLst>
          </p:cNvPr>
          <p:cNvSpPr txBox="1"/>
          <p:nvPr/>
        </p:nvSpPr>
        <p:spPr>
          <a:xfrm>
            <a:off x="1743832" y="2002974"/>
            <a:ext cx="4050291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pygame.draw.rect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(onde?,  cor?, (x?, y?, altura?, largura?))</a:t>
            </a:r>
          </a:p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B809526-ED2C-1E73-BBD4-951734315919}"/>
              </a:ext>
            </a:extLst>
          </p:cNvPr>
          <p:cNvSpPr txBox="1"/>
          <p:nvPr/>
        </p:nvSpPr>
        <p:spPr>
          <a:xfrm>
            <a:off x="6397877" y="2032443"/>
            <a:ext cx="1983257" cy="20928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Para que seja desenhado apenas o contorno do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rect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, devemos passar um valor a mais no comando para desenhar, a </a:t>
            </a: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grossura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da linha.</a:t>
            </a:r>
          </a:p>
          <a:p>
            <a:pPr algn="ctr"/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B2FFCBF-8AF0-BCE6-2EFB-55601858044A}"/>
              </a:ext>
            </a:extLst>
          </p:cNvPr>
          <p:cNvSpPr/>
          <p:nvPr/>
        </p:nvSpPr>
        <p:spPr>
          <a:xfrm>
            <a:off x="6355988" y="4706219"/>
            <a:ext cx="4050292" cy="7299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grossura = 3</a:t>
            </a:r>
          </a:p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pygame.draw.rect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(tela,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jogadorRectCor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,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jogadorRect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, grossura)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F14967F-5A8B-DC66-1293-F11358429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831" y="3290707"/>
            <a:ext cx="1886213" cy="21434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212BD14-3842-2C95-6E05-73B9F73A9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492" y="2050593"/>
            <a:ext cx="1886213" cy="2133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3144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10F8ED2-0B55-1E17-109D-5D347DA1D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99C5232-514F-42CF-D574-1BBE4790CC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8200" y="681037"/>
            <a:ext cx="10515599" cy="549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9579CD-6587-A521-6C32-7D938D00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083" y="1071314"/>
            <a:ext cx="9923836" cy="754311"/>
          </a:xfrm>
        </p:spPr>
        <p:txBody>
          <a:bodyPr/>
          <a:lstStyle/>
          <a:p>
            <a:pPr algn="ctr"/>
            <a:r>
              <a:rPr lang="pt-BR" dirty="0"/>
              <a:t>MOVIMENTAÇÃO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E4CEF73-C928-6327-E976-E887B8D4D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308" y="2725714"/>
            <a:ext cx="5644610" cy="754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5A78432-07A6-0CF9-5567-7A7B7E3C2D6B}"/>
              </a:ext>
            </a:extLst>
          </p:cNvPr>
          <p:cNvSpPr txBox="1"/>
          <p:nvPr/>
        </p:nvSpPr>
        <p:spPr>
          <a:xfrm>
            <a:off x="3273694" y="1750356"/>
            <a:ext cx="564461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Temos o nosso jogador, que é representado por esse retângulo azul:</a:t>
            </a:r>
          </a:p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1106044-E0F5-AF4B-1709-685F283521DC}"/>
              </a:ext>
            </a:extLst>
          </p:cNvPr>
          <p:cNvSpPr/>
          <p:nvPr/>
        </p:nvSpPr>
        <p:spPr>
          <a:xfrm>
            <a:off x="2892165" y="2755243"/>
            <a:ext cx="750265" cy="1119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65CBF8E-9A7B-DE72-241E-4A28E979CCBA}"/>
              </a:ext>
            </a:extLst>
          </p:cNvPr>
          <p:cNvSpPr/>
          <p:nvPr/>
        </p:nvSpPr>
        <p:spPr>
          <a:xfrm>
            <a:off x="1297579" y="5464245"/>
            <a:ext cx="4050292" cy="3102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  <a:effectLst>
            <a:outerShdw blurRad="63500" algn="ctr" rotWithShape="0">
              <a:schemeClr val="tx1">
                <a:lumMod val="65000"/>
                <a:lumOff val="35000"/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jogadorRect.x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-= velocidade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F9D6359-ADE6-D17C-6177-5DD12314F81B}"/>
              </a:ext>
            </a:extLst>
          </p:cNvPr>
          <p:cNvSpPr/>
          <p:nvPr/>
        </p:nvSpPr>
        <p:spPr>
          <a:xfrm>
            <a:off x="6890706" y="5476443"/>
            <a:ext cx="4050292" cy="3102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  <a:effectLst>
            <a:outerShdw blurRad="63500" algn="ctr" rotWithShape="0">
              <a:schemeClr val="tx1">
                <a:lumMod val="65000"/>
                <a:lumOff val="35000"/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jogadorRect.x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+= velocidade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7C4A62F-E466-36C8-E606-78D9F08EAC59}"/>
              </a:ext>
            </a:extLst>
          </p:cNvPr>
          <p:cNvSpPr txBox="1"/>
          <p:nvPr/>
        </p:nvSpPr>
        <p:spPr>
          <a:xfrm>
            <a:off x="1297579" y="4552228"/>
            <a:ext cx="405029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Para movimentar o jogador para a esquerda, devemos </a:t>
            </a: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diminuir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seu </a:t>
            </a:r>
            <a:r>
              <a:rPr lang="pt-B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rect.X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, diminuir a distância entre ele e a borda esquerda da tela.</a:t>
            </a:r>
          </a:p>
          <a:p>
            <a:pPr algn="ctr"/>
            <a:endParaRPr lang="pt-BR" dirty="0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9BC6ED7D-7F51-1BE7-DEEA-41A0540F67FB}"/>
              </a:ext>
            </a:extLst>
          </p:cNvPr>
          <p:cNvCxnSpPr>
            <a:cxnSpLocks/>
          </p:cNvCxnSpPr>
          <p:nvPr/>
        </p:nvCxnSpPr>
        <p:spPr>
          <a:xfrm flipH="1">
            <a:off x="1297579" y="4206437"/>
            <a:ext cx="4050292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B182A5F7-FF65-39EF-8A61-7DA311795D63}"/>
              </a:ext>
            </a:extLst>
          </p:cNvPr>
          <p:cNvSpPr/>
          <p:nvPr/>
        </p:nvSpPr>
        <p:spPr>
          <a:xfrm>
            <a:off x="8414872" y="2702389"/>
            <a:ext cx="750265" cy="1119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5E500CCE-3F6E-8760-4A24-05FA64900EB1}"/>
              </a:ext>
            </a:extLst>
          </p:cNvPr>
          <p:cNvCxnSpPr>
            <a:cxnSpLocks/>
          </p:cNvCxnSpPr>
          <p:nvPr/>
        </p:nvCxnSpPr>
        <p:spPr>
          <a:xfrm>
            <a:off x="6851906" y="4206437"/>
            <a:ext cx="4089092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54BF8C9-B835-807E-E247-9A7C208428D7}"/>
              </a:ext>
            </a:extLst>
          </p:cNvPr>
          <p:cNvSpPr txBox="1"/>
          <p:nvPr/>
        </p:nvSpPr>
        <p:spPr>
          <a:xfrm>
            <a:off x="6851906" y="4543890"/>
            <a:ext cx="405029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Para movimentar o jogador para a direita, devemos </a:t>
            </a: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aumentar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seu </a:t>
            </a:r>
            <a:r>
              <a:rPr lang="pt-B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rect.X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, aumentar a distância entre ele e a borda esquerda da tela.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2324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10F8ED2-0B55-1E17-109D-5D347DA1D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99C5232-514F-42CF-D574-1BBE4790CC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8200" y="681037"/>
            <a:ext cx="10515599" cy="549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9579CD-6587-A521-6C32-7D938D00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083" y="1071314"/>
            <a:ext cx="9923836" cy="754311"/>
          </a:xfrm>
        </p:spPr>
        <p:txBody>
          <a:bodyPr/>
          <a:lstStyle/>
          <a:p>
            <a:pPr algn="ctr"/>
            <a:r>
              <a:rPr lang="pt-BR" dirty="0"/>
              <a:t>MOVIMENTAÇÃO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E4CEF73-C928-6327-E976-E887B8D4D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308" y="2725714"/>
            <a:ext cx="5644610" cy="754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5A78432-07A6-0CF9-5567-7A7B7E3C2D6B}"/>
              </a:ext>
            </a:extLst>
          </p:cNvPr>
          <p:cNvSpPr txBox="1"/>
          <p:nvPr/>
        </p:nvSpPr>
        <p:spPr>
          <a:xfrm>
            <a:off x="3273694" y="1750356"/>
            <a:ext cx="564461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Temos o nosso jogador, que é representado por esse retângulo azul:</a:t>
            </a:r>
          </a:p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1106044-E0F5-AF4B-1709-685F283521DC}"/>
              </a:ext>
            </a:extLst>
          </p:cNvPr>
          <p:cNvSpPr/>
          <p:nvPr/>
        </p:nvSpPr>
        <p:spPr>
          <a:xfrm>
            <a:off x="2892165" y="2755243"/>
            <a:ext cx="750265" cy="1119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65CBF8E-9A7B-DE72-241E-4A28E979CCBA}"/>
              </a:ext>
            </a:extLst>
          </p:cNvPr>
          <p:cNvSpPr/>
          <p:nvPr/>
        </p:nvSpPr>
        <p:spPr>
          <a:xfrm>
            <a:off x="1297579" y="5464245"/>
            <a:ext cx="4050292" cy="3102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  <a:effectLst>
            <a:outerShdw blurRad="63500" algn="ctr" rotWithShape="0">
              <a:schemeClr val="tx1">
                <a:lumMod val="65000"/>
                <a:lumOff val="35000"/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jogadorRect.y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-= velocidade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F9D6359-ADE6-D17C-6177-5DD12314F81B}"/>
              </a:ext>
            </a:extLst>
          </p:cNvPr>
          <p:cNvSpPr/>
          <p:nvPr/>
        </p:nvSpPr>
        <p:spPr>
          <a:xfrm>
            <a:off x="6890706" y="5476443"/>
            <a:ext cx="4050292" cy="3102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  <a:effectLst>
            <a:outerShdw blurRad="63500" algn="ctr" rotWithShape="0">
              <a:schemeClr val="tx1">
                <a:lumMod val="65000"/>
                <a:lumOff val="35000"/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jogadorRect.y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+= velocidade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7C4A62F-E466-36C8-E606-78D9F08EAC59}"/>
              </a:ext>
            </a:extLst>
          </p:cNvPr>
          <p:cNvSpPr txBox="1"/>
          <p:nvPr/>
        </p:nvSpPr>
        <p:spPr>
          <a:xfrm>
            <a:off x="1297579" y="4552228"/>
            <a:ext cx="405029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Para movimentar o jogador para cima, devemos </a:t>
            </a: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diminuir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seu </a:t>
            </a:r>
            <a:r>
              <a:rPr lang="pt-B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rect.Y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, diminuir a distância entre ele e a borda superior da tela.</a:t>
            </a:r>
          </a:p>
          <a:p>
            <a:pPr algn="ctr"/>
            <a:endParaRPr lang="pt-BR" dirty="0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9BC6ED7D-7F51-1BE7-DEEA-41A0540F67FB}"/>
              </a:ext>
            </a:extLst>
          </p:cNvPr>
          <p:cNvCxnSpPr>
            <a:cxnSpLocks/>
          </p:cNvCxnSpPr>
          <p:nvPr/>
        </p:nvCxnSpPr>
        <p:spPr>
          <a:xfrm flipV="1">
            <a:off x="1978138" y="2335131"/>
            <a:ext cx="0" cy="187130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B182A5F7-FF65-39EF-8A61-7DA311795D63}"/>
              </a:ext>
            </a:extLst>
          </p:cNvPr>
          <p:cNvSpPr/>
          <p:nvPr/>
        </p:nvSpPr>
        <p:spPr>
          <a:xfrm>
            <a:off x="8414872" y="2702389"/>
            <a:ext cx="750265" cy="1119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5E500CCE-3F6E-8760-4A24-05FA64900EB1}"/>
              </a:ext>
            </a:extLst>
          </p:cNvPr>
          <p:cNvCxnSpPr>
            <a:cxnSpLocks/>
          </p:cNvCxnSpPr>
          <p:nvPr/>
        </p:nvCxnSpPr>
        <p:spPr>
          <a:xfrm>
            <a:off x="10074172" y="2335131"/>
            <a:ext cx="0" cy="187130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54BF8C9-B835-807E-E247-9A7C208428D7}"/>
              </a:ext>
            </a:extLst>
          </p:cNvPr>
          <p:cNvSpPr txBox="1"/>
          <p:nvPr/>
        </p:nvSpPr>
        <p:spPr>
          <a:xfrm>
            <a:off x="6851906" y="4543890"/>
            <a:ext cx="405029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Para movimentar o jogador para baixo, devemos </a:t>
            </a: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aumentar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seu </a:t>
            </a:r>
            <a:r>
              <a:rPr lang="pt-B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rect.Y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, aumentar a distância entre ele e a borda superior da tela.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5003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10F8ED2-0B55-1E17-109D-5D347DA1D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99C5232-514F-42CF-D574-1BBE4790CC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8200" y="681037"/>
            <a:ext cx="10515599" cy="549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E4CEF73-C928-6327-E976-E887B8D4D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308" y="2725714"/>
            <a:ext cx="5644610" cy="754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F9D6359-ADE6-D17C-6177-5DD12314F81B}"/>
              </a:ext>
            </a:extLst>
          </p:cNvPr>
          <p:cNvSpPr/>
          <p:nvPr/>
        </p:nvSpPr>
        <p:spPr>
          <a:xfrm>
            <a:off x="1751983" y="3503349"/>
            <a:ext cx="4050292" cy="18713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  <a:effectLst>
            <a:outerShdw blurRad="63500" algn="ctr" rotWithShape="0">
              <a:schemeClr val="tx1">
                <a:lumMod val="65000"/>
                <a:lumOff val="35000"/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teclas =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pyagme.key.get_pressed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()</a:t>
            </a:r>
          </a:p>
          <a:p>
            <a:endParaRPr lang="pt-BR" sz="1000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if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teclas[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pygame.k_RIGHT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] ==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True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:</a:t>
            </a:r>
            <a:b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</a:b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self.rect.x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+=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self.velocidade</a:t>
            </a:r>
            <a:b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</a:b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if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teclas[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pygame.k_LEFT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] ==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True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;</a:t>
            </a:r>
          </a:p>
          <a:p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self.rect.x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-=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self.velocidade</a:t>
            </a:r>
            <a:endParaRPr lang="pt-BR" sz="1000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if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teclas[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pygame.k_DOWN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] ==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True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:</a:t>
            </a:r>
          </a:p>
          <a:p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self.rect.y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+=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self.velocidade</a:t>
            </a:r>
            <a:endParaRPr lang="pt-BR" sz="1000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If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teclas[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pygame.k_UP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] ==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True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:</a:t>
            </a:r>
          </a:p>
          <a:p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self.rect.y</a:t>
            </a:r>
            <a:r>
              <a:rPr lang="pt-BR" sz="10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-= </a:t>
            </a:r>
            <a:r>
              <a:rPr lang="pt-BR" sz="10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self.velocidade</a:t>
            </a:r>
            <a:endParaRPr lang="pt-BR" sz="1000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54BF8C9-B835-807E-E247-9A7C208428D7}"/>
              </a:ext>
            </a:extLst>
          </p:cNvPr>
          <p:cNvSpPr txBox="1"/>
          <p:nvPr/>
        </p:nvSpPr>
        <p:spPr>
          <a:xfrm>
            <a:off x="1771740" y="1040107"/>
            <a:ext cx="4050292" cy="23145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 variável </a:t>
            </a: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teclas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armazena as teclas a cada frame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Caso a tecla esteja pressionada naquele frame, retorna </a:t>
            </a:r>
            <a:r>
              <a:rPr lang="pt-B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, caso contrário, </a:t>
            </a: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Se a tecla para direita estiver sendo pressionada, </a:t>
            </a: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adicione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velocidade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ao </a:t>
            </a:r>
            <a:r>
              <a:rPr lang="pt-B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rect.X</a:t>
            </a:r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Tcharam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! Jogador se movimentando</a:t>
            </a:r>
          </a:p>
        </p:txBody>
      </p:sp>
      <p:pic>
        <p:nvPicPr>
          <p:cNvPr id="7" name="projeto pygame 2024-04-15 15-06-19">
            <a:hlinkClick r:id="" action="ppaction://media"/>
            <a:extLst>
              <a:ext uri="{FF2B5EF4-FFF2-40B4-BE49-F238E27FC236}">
                <a16:creationId xmlns:a16="http://schemas.microsoft.com/office/drawing/2014/main" id="{C89C4F1E-BE01-79CD-F228-25ECD6BF6E4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43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9727" y="1226418"/>
            <a:ext cx="4148236" cy="41482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230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2552</TotalTime>
  <Words>1398</Words>
  <Application>Microsoft Office PowerPoint</Application>
  <PresentationFormat>Widescreen</PresentationFormat>
  <Paragraphs>173</Paragraphs>
  <Slides>14</Slides>
  <Notes>0</Notes>
  <HiddenSlides>0</HiddenSlides>
  <MMClips>4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MS Gothic</vt:lpstr>
      <vt:lpstr>Aptos</vt:lpstr>
      <vt:lpstr>Aptos Display</vt:lpstr>
      <vt:lpstr>Arial</vt:lpstr>
      <vt:lpstr>Söhne</vt:lpstr>
      <vt:lpstr>Tema do Office</vt:lpstr>
      <vt:lpstr>Introdução ao pyGame</vt:lpstr>
      <vt:lpstr>Apresentação do PowerPoint</vt:lpstr>
      <vt:lpstr>PROGRAMAÇÃO ORIENTADA A OBJETOS</vt:lpstr>
      <vt:lpstr>RECTS</vt:lpstr>
      <vt:lpstr>ATRIBUTOS ESSENCIAIS DOS RECTS</vt:lpstr>
      <vt:lpstr>DESENHANDO RECTS</vt:lpstr>
      <vt:lpstr>MOVIMENTAÇÃO</vt:lpstr>
      <vt:lpstr>MOVIMENTAÇÃO</vt:lpstr>
      <vt:lpstr>Apresentação do PowerPoint</vt:lpstr>
      <vt:lpstr>COLISÃO</vt:lpstr>
      <vt:lpstr>Apresentação do PowerPoint</vt:lpstr>
      <vt:lpstr>SIMULAR SÓLIDO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DE PYGAME</dc:title>
  <dc:creator>Alexander Bravo</dc:creator>
  <cp:lastModifiedBy>Alexander Bravo</cp:lastModifiedBy>
  <cp:revision>6</cp:revision>
  <dcterms:created xsi:type="dcterms:W3CDTF">2024-03-19T16:11:29Z</dcterms:created>
  <dcterms:modified xsi:type="dcterms:W3CDTF">2024-04-16T22:41:55Z</dcterms:modified>
</cp:coreProperties>
</file>